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FEED8-DF72-4791-81CF-AFCC086BFBC1}" type="datetimeFigureOut">
              <a:rPr lang="uk-UA" smtClean="0"/>
              <a:t>28.10.2019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E850F-31CF-4397-A7D0-8DF2958B9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4143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E850F-31CF-4397-A7D0-8DF2958B9602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835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Методика викладання права як </a:t>
            </a:r>
            <a:r>
              <a:rPr lang="uk-U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складова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sz="4300" b="1" i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  <a:ea typeface="+mj-ea"/>
                <a:cs typeface="+mj-cs"/>
              </a:rPr>
              <a:t>педагогіки, її предмет, методи дослідження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0771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dirty="0" smtClean="0"/>
              <a:t>Виконали:</a:t>
            </a:r>
          </a:p>
          <a:p>
            <a:r>
              <a:rPr lang="uk-UA" sz="2000" dirty="0" smtClean="0"/>
              <a:t>Ст</a:t>
            </a:r>
            <a:r>
              <a:rPr lang="uk-UA" sz="2000" dirty="0"/>
              <a:t>. викладач кафедри </a:t>
            </a:r>
            <a:r>
              <a:rPr lang="uk-UA" sz="2000" dirty="0" smtClean="0"/>
              <a:t>теорії </a:t>
            </a:r>
            <a:r>
              <a:rPr lang="uk-UA" sz="2000" dirty="0"/>
              <a:t>та історії держави і права, </a:t>
            </a:r>
            <a:r>
              <a:rPr lang="uk-UA" sz="2000" dirty="0" smtClean="0"/>
              <a:t>конституційного </a:t>
            </a:r>
            <a:r>
              <a:rPr lang="uk-UA" sz="2000" dirty="0"/>
              <a:t>права </a:t>
            </a:r>
            <a:br>
              <a:rPr lang="uk-UA" sz="2000" dirty="0"/>
            </a:br>
            <a:r>
              <a:rPr lang="uk-UA" sz="2000" dirty="0" err="1"/>
              <a:t>Толкач</a:t>
            </a:r>
            <a:r>
              <a:rPr lang="uk-UA" sz="2000" dirty="0"/>
              <a:t> </a:t>
            </a:r>
            <a:r>
              <a:rPr lang="uk-UA" sz="2000" dirty="0" smtClean="0"/>
              <a:t>А.М</a:t>
            </a:r>
          </a:p>
          <a:p>
            <a:r>
              <a:rPr lang="uk-UA" sz="2000" b="1" dirty="0" smtClean="0"/>
              <a:t>Студент групи МТПР-181 </a:t>
            </a:r>
            <a:r>
              <a:rPr lang="uk-UA" sz="2000" b="1" dirty="0" err="1" smtClean="0"/>
              <a:t>Коржиков</a:t>
            </a:r>
            <a:r>
              <a:rPr lang="uk-UA" sz="2000" b="1" dirty="0" smtClean="0"/>
              <a:t> С.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539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Місце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методики в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системі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педагогічних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наук</a:t>
            </a:r>
            <a:r>
              <a:rPr lang="uk-UA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/>
            </a:r>
            <a:br>
              <a:rPr lang="uk-UA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36" y="1042494"/>
            <a:ext cx="8524164" cy="5815506"/>
          </a:xfrm>
        </p:spPr>
        <p:txBody>
          <a:bodyPr/>
          <a:lstStyle/>
          <a:p>
            <a:pPr marL="137160" indent="0">
              <a:buNone/>
            </a:pPr>
            <a:endParaRPr lang="uk-UA" dirty="0"/>
          </a:p>
          <a:p>
            <a:pPr marL="137160" indent="0">
              <a:buNone/>
            </a:pPr>
            <a:endParaRPr lang="uk-UA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62636" y="1042494"/>
            <a:ext cx="7890096" cy="5726668"/>
            <a:chOff x="1301086" y="978932"/>
            <a:chExt cx="7890096" cy="572666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735272" y="6172200"/>
              <a:ext cx="3673588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ІСТОРІЯ ПЕДАГОГІКИ</a:t>
              </a:r>
              <a:endPara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114800" y="978932"/>
              <a:ext cx="914400" cy="51932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rtlCol="0" anchor="ctr"/>
            <a:lstStyle/>
            <a:p>
              <a:pPr algn="ctr"/>
              <a:r>
                <a:rPr lang="uk-UA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ЗАГАЛЬНА ПЕДАГОГІКА</a:t>
              </a:r>
              <a:endPara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754012" y="1543334"/>
              <a:ext cx="1455728" cy="9906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solidFill>
                    <a:schemeClr val="tx1"/>
                  </a:solidFill>
                  <a:latin typeface="Century Schoolbook" pitchFamily="18" charset="0"/>
                </a:rPr>
                <a:t>Часткові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 (предметні методики)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063086" y="2929719"/>
              <a:ext cx="2143853" cy="806356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solidFill>
                    <a:schemeClr val="tx1"/>
                  </a:solidFill>
                  <a:latin typeface="Century Schoolbook" pitchFamily="18" charset="0"/>
                </a:rPr>
                <a:t>Порівняльна педагогіка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01086" y="4229669"/>
              <a:ext cx="2905853" cy="144779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solidFill>
                    <a:schemeClr val="tx1"/>
                  </a:solidFill>
                  <a:latin typeface="Century Schoolbook" pitchFamily="18" charset="0"/>
                </a:rPr>
                <a:t>Спеціальна (дефектологія</a:t>
              </a:r>
              <a:r>
                <a:rPr lang="uk-UA" b="1" i="1" dirty="0" smtClean="0">
                  <a:solidFill>
                    <a:schemeClr val="tx1"/>
                  </a:solidFill>
                  <a:latin typeface="Century Schoolbook" pitchFamily="18" charset="0"/>
                </a:rPr>
                <a:t>):</a:t>
              </a: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— тифлопедагогіка </a:t>
              </a:r>
              <a:endParaRPr lang="uk-UA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сурдопедагогіка </a:t>
              </a:r>
              <a:endParaRPr lang="uk-UA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 err="1">
                  <a:solidFill>
                    <a:schemeClr val="tx1"/>
                  </a:solidFill>
                  <a:latin typeface="Century Schoolbook" pitchFamily="18" charset="0"/>
                </a:rPr>
                <a:t>олігофренопедагогіка</a:t>
              </a:r>
              <a:endParaRPr lang="uk-UA" i="1" dirty="0">
                <a:solidFill>
                  <a:schemeClr val="tx1"/>
                </a:solidFill>
                <a:latin typeface="Century Schoolbook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930806" y="5628564"/>
              <a:ext cx="3631442" cy="391234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solidFill>
                    <a:schemeClr val="tx1"/>
                  </a:solidFill>
                  <a:latin typeface="Century Schoolbook" pitchFamily="18" charset="0"/>
                </a:rPr>
                <a:t>Соціальна педагогіка 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923982" y="3237364"/>
              <a:ext cx="4267200" cy="1087841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solidFill>
                    <a:schemeClr val="tx1"/>
                  </a:solidFill>
                  <a:latin typeface="Century Schoolbook" pitchFamily="18" charset="0"/>
                </a:rPr>
                <a:t>Функціональна (професійна): </a:t>
              </a:r>
              <a:endParaRPr lang="uk-UA" b="1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педагогіка вищої школи (коледжів, технікумів); </a:t>
              </a:r>
              <a:endParaRPr lang="uk-UA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педагогіка </a:t>
              </a:r>
              <a:r>
                <a:rPr lang="uk-UA" i="1" dirty="0" err="1">
                  <a:solidFill>
                    <a:schemeClr val="tx1"/>
                  </a:solidFill>
                  <a:latin typeface="Century Schoolbook" pitchFamily="18" charset="0"/>
                </a:rPr>
                <a:t>профтехосвіти</a:t>
              </a:r>
              <a:endParaRPr lang="uk-UA" i="1" dirty="0">
                <a:solidFill>
                  <a:schemeClr val="tx1"/>
                </a:solidFill>
                <a:latin typeface="Century Schoolbook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930806" y="4438934"/>
              <a:ext cx="3610418" cy="1029268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 err="1">
                  <a:solidFill>
                    <a:schemeClr val="tx1"/>
                  </a:solidFill>
                  <a:latin typeface="Century Schoolbook" pitchFamily="18" charset="0"/>
                </a:rPr>
                <a:t>Вікова</a:t>
              </a:r>
              <a:r>
                <a:rPr lang="ru-RU" b="1" i="1" dirty="0">
                  <a:solidFill>
                    <a:schemeClr val="tx1"/>
                  </a:solidFill>
                  <a:latin typeface="Century Schoolbook" pitchFamily="18" charset="0"/>
                </a:rPr>
                <a:t> </a:t>
              </a:r>
              <a:r>
                <a:rPr lang="ru-RU" b="1" i="1" dirty="0" err="1">
                  <a:solidFill>
                    <a:schemeClr val="tx1"/>
                  </a:solidFill>
                  <a:latin typeface="Century Schoolbook" pitchFamily="18" charset="0"/>
                </a:rPr>
                <a:t>педагогіка</a:t>
              </a:r>
              <a:r>
                <a:rPr lang="ru-RU" b="1" i="1" dirty="0">
                  <a:solidFill>
                    <a:schemeClr val="tx1"/>
                  </a:solidFill>
                  <a:latin typeface="Century Schoolbook" pitchFamily="18" charset="0"/>
                </a:rPr>
                <a:t>: </a:t>
              </a:r>
              <a:endParaRPr lang="ru-RU" b="1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ru-RU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ru-RU" i="1" dirty="0" err="1">
                  <a:solidFill>
                    <a:schemeClr val="tx1"/>
                  </a:solidFill>
                  <a:latin typeface="Century Schoolbook" pitchFamily="18" charset="0"/>
                </a:rPr>
                <a:t>переддошкільна</a:t>
              </a:r>
              <a:r>
                <a:rPr lang="ru-RU" i="1" dirty="0">
                  <a:solidFill>
                    <a:schemeClr val="tx1"/>
                  </a:solidFill>
                  <a:latin typeface="Century Schoolbook" pitchFamily="18" charset="0"/>
                </a:rPr>
                <a:t> </a:t>
              </a:r>
              <a:endParaRPr lang="ru-RU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ru-RU" i="1" dirty="0" smtClean="0">
                  <a:solidFill>
                    <a:schemeClr val="tx1"/>
                  </a:solidFill>
                </a:rPr>
                <a:t>— </a:t>
              </a:r>
              <a:r>
                <a:rPr lang="ru-RU" i="1" dirty="0" err="1">
                  <a:solidFill>
                    <a:schemeClr val="tx1"/>
                  </a:solidFill>
                </a:rPr>
                <a:t>дошкільна</a:t>
              </a:r>
              <a:r>
                <a:rPr lang="ru-RU" i="1" dirty="0">
                  <a:solidFill>
                    <a:schemeClr val="tx1"/>
                  </a:solidFill>
                </a:rPr>
                <a:t> </a:t>
              </a:r>
              <a:endParaRPr lang="ru-RU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i="1" dirty="0" smtClean="0">
                  <a:solidFill>
                    <a:schemeClr val="tx1"/>
                  </a:solidFill>
                </a:rPr>
                <a:t>— </a:t>
              </a:r>
              <a:r>
                <a:rPr lang="ru-RU" i="1" dirty="0" err="1">
                  <a:solidFill>
                    <a:schemeClr val="tx1"/>
                  </a:solidFill>
                </a:rPr>
                <a:t>педагогіка</a:t>
              </a:r>
              <a:r>
                <a:rPr lang="ru-RU" i="1" dirty="0">
                  <a:solidFill>
                    <a:schemeClr val="tx1"/>
                  </a:solidFill>
                </a:rPr>
                <a:t> </a:t>
              </a:r>
              <a:r>
                <a:rPr lang="ru-RU" i="1" dirty="0" err="1">
                  <a:solidFill>
                    <a:schemeClr val="tx1"/>
                  </a:solidFill>
                </a:rPr>
                <a:t>школи</a:t>
              </a:r>
              <a:endParaRPr lang="uk-UA" i="1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923982" y="1152097"/>
              <a:ext cx="3762818" cy="1981201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solidFill>
                    <a:schemeClr val="tx1"/>
                  </a:solidFill>
                  <a:latin typeface="Century Schoolbook" pitchFamily="18" charset="0"/>
                </a:rPr>
                <a:t>Галузеві педагогіки: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 </a:t>
              </a:r>
              <a:endParaRPr lang="uk-UA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авіаційна</a:t>
              </a: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— медична </a:t>
              </a:r>
              <a:endParaRPr lang="uk-UA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військова </a:t>
              </a:r>
              <a:endParaRPr lang="uk-UA" i="1" dirty="0" smtClean="0">
                <a:solidFill>
                  <a:schemeClr val="tx1"/>
                </a:solidFill>
                <a:latin typeface="Century Schoolbook" pitchFamily="18" charset="0"/>
              </a:endParaRP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виправно-трудової системи (пенітенціарна</a:t>
              </a:r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)</a:t>
              </a:r>
            </a:p>
            <a:p>
              <a:pPr algn="ctr"/>
              <a:r>
                <a:rPr lang="uk-UA" i="1" dirty="0" smtClean="0">
                  <a:solidFill>
                    <a:schemeClr val="tx1"/>
                  </a:solidFill>
                  <a:latin typeface="Century Schoolbook" pitchFamily="18" charset="0"/>
                </a:rPr>
                <a:t>— </a:t>
              </a:r>
              <a:r>
                <a:rPr lang="uk-UA" i="1" dirty="0">
                  <a:solidFill>
                    <a:schemeClr val="tx1"/>
                  </a:solidFill>
                  <a:latin typeface="Century Schoolbook" pitchFamily="18" charset="0"/>
                </a:rPr>
                <a:t>інші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383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права — це наука про навчання праву та виховання в процесі вивчення юридичних дисциплін. Методика права як галузь педагогічної науки вивчає </a:t>
            </a:r>
            <a:r>
              <a:rPr lang="uk-UA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 навчання </a:t>
            </a:r>
            <a:r>
              <a:rPr lang="uk-UA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юридичним дисциплінам</a:t>
            </a:r>
            <a:endParaRPr lang="uk-U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викладання права являє собою галузь педагогіки, що визначає зміст, методи, прийоми, засоби та форми організації навчання права в загальноосвітній, спеціальній та вищій школах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1783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7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Зв’язок методики викладання юридичних дисциплін з іншими науками</a:t>
            </a:r>
            <a:r>
              <a:rPr lang="uk-UA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/>
            </a:r>
            <a:br>
              <a:rPr lang="uk-UA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883" y="1052736"/>
            <a:ext cx="8229600" cy="5805264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43552" y="1245827"/>
            <a:ext cx="6272284" cy="5334000"/>
            <a:chOff x="457200" y="1371600"/>
            <a:chExt cx="6272284" cy="533400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457200" y="1371600"/>
              <a:ext cx="2133600" cy="5334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Методика викладання юридичних дисциплін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905000" y="1532530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Філософія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2067636" y="2051713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Педагогіка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2231409" y="2514600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Психологія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286000" y="2971800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Історія і суспільствознавство 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448636" y="3429000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 smtClean="0"/>
                <a:t>Економіка</a:t>
              </a:r>
              <a:endParaRPr lang="uk-UA" dirty="0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2462284" y="3906054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Вікова фізіологія 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438400" y="4390601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Інформатика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2231409" y="4818232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Соціологія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057400" y="5272586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Статистика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1905000" y="5722960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Риторика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1752600" y="6188691"/>
              <a:ext cx="4267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Логіка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62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uk-UA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Зміст методики викладання </a:t>
            </a:r>
            <a:r>
              <a:rPr lang="uk-UA" sz="3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правовових</a:t>
            </a:r>
            <a:r>
              <a:rPr lang="uk-UA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дисциплін включає</a:t>
            </a:r>
            <a:r>
              <a:rPr lang="uk-UA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: </a:t>
            </a:r>
            <a:r>
              <a:rPr lang="uk-UA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/>
            </a:r>
            <a:br>
              <a:rPr lang="uk-UA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uk-UA" b="1" i="1" dirty="0" smtClean="0">
                <a:latin typeface="Century Schoolbook" pitchFamily="18" charset="0"/>
              </a:rPr>
              <a:t>1. Вивчення історії становлення методики. </a:t>
            </a:r>
          </a:p>
          <a:p>
            <a:pPr algn="ctr"/>
            <a:r>
              <a:rPr lang="uk-UA" b="1" i="1" dirty="0" smtClean="0">
                <a:latin typeface="Century Schoolbook" pitchFamily="18" charset="0"/>
              </a:rPr>
              <a:t>2</a:t>
            </a:r>
            <a:r>
              <a:rPr lang="uk-UA" b="1" i="1" dirty="0">
                <a:latin typeface="Century Schoolbook" pitchFamily="18" charset="0"/>
              </a:rPr>
              <a:t>. З’ясування значення та місця предмета в системі правової освіти. </a:t>
            </a:r>
          </a:p>
          <a:p>
            <a:pPr algn="ctr"/>
            <a:r>
              <a:rPr lang="uk-UA" b="1" i="1" dirty="0">
                <a:latin typeface="Century Schoolbook" pitchFamily="18" charset="0"/>
              </a:rPr>
              <a:t>3. Визначення основного змісту навчального предмета, наукове обґрунтування освітніх концепцій, навчальних програм та опанування підручника. </a:t>
            </a:r>
          </a:p>
          <a:p>
            <a:pPr algn="ctr"/>
            <a:r>
              <a:rPr lang="uk-UA" b="1" i="1" dirty="0">
                <a:latin typeface="Century Schoolbook" pitchFamily="18" charset="0"/>
              </a:rPr>
              <a:t>4. Опрацювання методів, прийомів і засобів навчання та викладання права, визначення форм організації навчання, що відповідають меті й змісту правової освіти. </a:t>
            </a:r>
          </a:p>
          <a:p>
            <a:pPr algn="ctr"/>
            <a:r>
              <a:rPr lang="uk-UA" b="1" i="1" dirty="0">
                <a:latin typeface="Century Schoolbook" pitchFamily="18" charset="0"/>
              </a:rPr>
              <a:t>5. Розробку та впровадження у практику методів активізації та інтенсифікації навчання, інноваційних технологій викладання права. </a:t>
            </a:r>
          </a:p>
          <a:p>
            <a:pPr algn="ctr"/>
            <a:r>
              <a:rPr lang="uk-UA" b="1" i="1" dirty="0">
                <a:latin typeface="Century Schoolbook" pitchFamily="18" charset="0"/>
              </a:rPr>
              <a:t>6. Визначення та обґрунтування вимог до підготовки викладачів юридичних дисциплін.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7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Структура предмета методики викладання правових вчень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5031080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85800" y="1838182"/>
            <a:ext cx="8077200" cy="4638817"/>
            <a:chOff x="685800" y="1838182"/>
            <a:chExt cx="8077200" cy="463881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85800" y="1911255"/>
              <a:ext cx="1752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Наука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400800" y="1838182"/>
              <a:ext cx="2362200" cy="6795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Модель спеціаліста 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591636" y="1911255"/>
              <a:ext cx="203692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Методологія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400800" y="3276600"/>
              <a:ext cx="23622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Накопичений досвід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152063" y="4495800"/>
              <a:ext cx="2916073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Дидактика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85800" y="3162300"/>
              <a:ext cx="17526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Навчальний предмет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85800" y="5567148"/>
              <a:ext cx="2095499" cy="9098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Принципи та правила навчання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180161" y="5567149"/>
              <a:ext cx="1752600" cy="909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Засоби навчання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733800" y="5567149"/>
              <a:ext cx="1752600" cy="909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Форми та методи навчання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429000" y="2971800"/>
              <a:ext cx="2362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Методика навчального предмета</a:t>
              </a:r>
            </a:p>
          </p:txBody>
        </p:sp>
        <p:cxnSp>
          <p:nvCxnSpPr>
            <p:cNvPr id="15" name="Прямая со стрелкой 14"/>
            <p:cNvCxnSpPr>
              <a:stCxn id="7" idx="2"/>
              <a:endCxn id="14" idx="0"/>
            </p:cNvCxnSpPr>
            <p:nvPr/>
          </p:nvCxnSpPr>
          <p:spPr>
            <a:xfrm>
              <a:off x="4610100" y="2444655"/>
              <a:ext cx="0" cy="5271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>
              <a:stCxn id="6" idx="1"/>
              <a:endCxn id="7" idx="3"/>
            </p:cNvCxnSpPr>
            <p:nvPr/>
          </p:nvCxnSpPr>
          <p:spPr>
            <a:xfrm flipH="1">
              <a:off x="5628563" y="2177955"/>
              <a:ext cx="77223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>
              <a:stCxn id="5" idx="2"/>
              <a:endCxn id="10" idx="0"/>
            </p:cNvCxnSpPr>
            <p:nvPr/>
          </p:nvCxnSpPr>
          <p:spPr>
            <a:xfrm>
              <a:off x="1562100" y="2444655"/>
              <a:ext cx="0" cy="7176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>
              <a:stCxn id="10" idx="3"/>
              <a:endCxn id="14" idx="1"/>
            </p:cNvCxnSpPr>
            <p:nvPr/>
          </p:nvCxnSpPr>
          <p:spPr>
            <a:xfrm>
              <a:off x="2438400" y="3543300"/>
              <a:ext cx="990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>
              <a:stCxn id="9" idx="0"/>
            </p:cNvCxnSpPr>
            <p:nvPr/>
          </p:nvCxnSpPr>
          <p:spPr>
            <a:xfrm flipV="1">
              <a:off x="4610100" y="4114800"/>
              <a:ext cx="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>
              <a:stCxn id="8" idx="1"/>
              <a:endCxn id="14" idx="3"/>
            </p:cNvCxnSpPr>
            <p:nvPr/>
          </p:nvCxnSpPr>
          <p:spPr>
            <a:xfrm flipH="1">
              <a:off x="5791200" y="3543300"/>
              <a:ext cx="609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>
              <a:stCxn id="9" idx="2"/>
              <a:endCxn id="13" idx="0"/>
            </p:cNvCxnSpPr>
            <p:nvPr/>
          </p:nvCxnSpPr>
          <p:spPr>
            <a:xfrm>
              <a:off x="4610100" y="5029200"/>
              <a:ext cx="0" cy="5379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H="1">
              <a:off x="1733549" y="5181600"/>
              <a:ext cx="53229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>
              <a:endCxn id="12" idx="0"/>
            </p:cNvCxnSpPr>
            <p:nvPr/>
          </p:nvCxnSpPr>
          <p:spPr>
            <a:xfrm>
              <a:off x="7056461" y="5181600"/>
              <a:ext cx="0" cy="3855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>
              <a:endCxn id="11" idx="0"/>
            </p:cNvCxnSpPr>
            <p:nvPr/>
          </p:nvCxnSpPr>
          <p:spPr>
            <a:xfrm>
              <a:off x="1733549" y="5181600"/>
              <a:ext cx="1" cy="3855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562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Класифікація методів наукового дослідження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І. Класифікація за </a:t>
            </a:r>
            <a:r>
              <a:rPr lang="uk-UA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метою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: </a:t>
            </a:r>
          </a:p>
          <a:p>
            <a:pPr algn="ctr"/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— первинні (накопичення інформації) — вивчення джерел, спостереження, анкетування; </a:t>
            </a:r>
          </a:p>
          <a:p>
            <a:pPr algn="ctr"/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— вторинні (опрацювання даних) — аналіз, систематизація, класифікація; </a:t>
            </a:r>
          </a:p>
          <a:p>
            <a:pPr algn="ctr"/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— третинні (</a:t>
            </a:r>
            <a:r>
              <a:rPr lang="uk-UA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верифікаційні</a:t>
            </a:r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методи та прийоми) — перевірка отриманих результатів, кількісний і якісний аналіз.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6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274838"/>
            <a:ext cx="7416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ІІ. Класифікація за способом реалізації: </a:t>
            </a:r>
          </a:p>
          <a:p>
            <a:pPr algn="ctr"/>
            <a:r>
              <a: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• логіко-аналітичні — індукція, дедукція; </a:t>
            </a:r>
          </a:p>
          <a:p>
            <a:pPr algn="ctr"/>
            <a:r>
              <a: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• візуально-графічні — графіки, схеми, діаграми; </a:t>
            </a:r>
          </a:p>
          <a:p>
            <a:pPr algn="ctr"/>
            <a:r>
              <a: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• експериментально-ігрові — «теорія ігор», управління враженнями, нетрадиційне навчання (в методиці); </a:t>
            </a:r>
          </a:p>
          <a:p>
            <a:pPr algn="ctr"/>
            <a:r>
              <a: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• математичні — статистичні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6459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413064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ІІІ. Класифікація залежно від їх застосування (загальні та спеціальні): </a:t>
            </a:r>
          </a:p>
          <a:p>
            <a:pPr algn="ctr"/>
            <a:r>
              <a:rPr lang="uk-U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♦ загальні методи наукового пізнання; </a:t>
            </a:r>
          </a:p>
          <a:p>
            <a:pPr algn="ctr"/>
            <a:r>
              <a:rPr lang="uk-U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♦ методи емпіричного дослідження (спостереження, порівняння, вимірювання, експеримент); </a:t>
            </a:r>
          </a:p>
          <a:p>
            <a:pPr algn="ctr"/>
            <a:r>
              <a:rPr lang="uk-U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♦ методи, які можуть бути застосовані як на емпіричному, так і на теоретичному рівнях (абстрагування, аналіз, синтез, індукція, дедукція, моделювання); </a:t>
            </a:r>
          </a:p>
          <a:p>
            <a:pPr algn="ctr"/>
            <a:r>
              <a:rPr lang="uk-U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♦ методи теоретичного рівня дослідження (ідеалізація, формалізація, сходження від абстрактного до конкретного, системний, </a:t>
            </a:r>
            <a:r>
              <a:rPr lang="uk-UA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структурно-діяльнісний</a:t>
            </a:r>
            <a:r>
              <a:rPr lang="uk-U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підхід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11297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28600" y="1066800"/>
            <a:ext cx="8112455" cy="5734050"/>
            <a:chOff x="228600" y="1066800"/>
            <a:chExt cx="8112455" cy="5734050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228600" y="1066800"/>
              <a:ext cx="1143000" cy="5638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algn="ctr"/>
              <a:r>
                <a:rPr lang="uk-U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МЕТОДИ НАУКОВО-ПЕДАГОГІЧНОГО ДОСЛІДЖЕННЯ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099782" y="1152951"/>
              <a:ext cx="1752600" cy="22098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Традиційні педагогічні методи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099782" y="3406253"/>
              <a:ext cx="1752600" cy="155015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Методи вивчення колективних явищ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127076" y="5036310"/>
              <a:ext cx="1754876" cy="9087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Кількісні методи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129351" y="6000750"/>
              <a:ext cx="1752601" cy="8001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Педагогічний експеримент </a:t>
              </a:r>
            </a:p>
          </p:txBody>
        </p:sp>
        <p:sp>
          <p:nvSpPr>
            <p:cNvPr id="8" name="Стрелка вправо 7"/>
            <p:cNvSpPr/>
            <p:nvPr/>
          </p:nvSpPr>
          <p:spPr>
            <a:xfrm>
              <a:off x="2852382" y="1485900"/>
              <a:ext cx="457200" cy="1905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" name="Стрелка вправо 8"/>
            <p:cNvSpPr/>
            <p:nvPr/>
          </p:nvSpPr>
          <p:spPr>
            <a:xfrm>
              <a:off x="2875128" y="2343150"/>
              <a:ext cx="457200" cy="1905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2851244" y="2876550"/>
              <a:ext cx="457200" cy="1905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Стрелка вправо 10"/>
            <p:cNvSpPr/>
            <p:nvPr/>
          </p:nvSpPr>
          <p:spPr>
            <a:xfrm>
              <a:off x="2881952" y="3515720"/>
              <a:ext cx="457200" cy="1905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2910387" y="5315517"/>
              <a:ext cx="457200" cy="1905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2914934" y="6400800"/>
              <a:ext cx="457200" cy="1905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332328" y="1284610"/>
              <a:ext cx="3733799" cy="59307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uk-UA" sz="1600" i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Спостережнення</a:t>
              </a:r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uk-UA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uk-UA" sz="16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Вивчення педагогічного досвіду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311856" y="1887925"/>
              <a:ext cx="4140958" cy="4829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Вивчення шкільної документації, учнів 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332328" y="2370857"/>
              <a:ext cx="4135272" cy="4175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Вивчення продуктів творчості учнів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339152" y="2788408"/>
              <a:ext cx="3745742" cy="69205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Бесіда: </a:t>
              </a:r>
              <a:endParaRPr lang="uk-UA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uk-UA" sz="16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індивідуальна </a:t>
              </a:r>
              <a:endParaRPr lang="uk-UA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uk-UA" sz="16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uk-UA" sz="16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групова 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386921" y="5104835"/>
              <a:ext cx="2604448" cy="124308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7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ru-RU" sz="1700" i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статистичні</a:t>
              </a:r>
              <a:r>
                <a:rPr lang="ru-RU" sz="17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ru-RU" sz="17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ru-RU" sz="17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ru-RU" sz="1700" i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ранжування</a:t>
              </a:r>
              <a:r>
                <a:rPr lang="ru-RU" sz="17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ru-RU" sz="17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ru-RU" sz="17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ru-RU" sz="1700" i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шкалування</a:t>
              </a:r>
              <a:r>
                <a:rPr lang="ru-RU" sz="17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ru-RU" sz="17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ru-RU" sz="17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ru-RU" sz="1700" i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моделювання</a:t>
              </a:r>
              <a:r>
                <a:rPr lang="ru-RU" sz="17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ru-RU" sz="17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  <a:p>
              <a:pPr algn="ctr"/>
              <a:r>
                <a:rPr lang="ru-RU" sz="17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— </a:t>
              </a:r>
              <a:r>
                <a:rPr lang="ru-RU" sz="1700" i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конструювання</a:t>
              </a:r>
              <a:endParaRPr lang="uk-UA" sz="17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392608" y="6400800"/>
              <a:ext cx="3879376" cy="3429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Природний, лабораторний</a:t>
              </a:r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3332328" y="3498092"/>
              <a:ext cx="5008727" cy="1538218"/>
              <a:chOff x="3386921" y="3498092"/>
              <a:chExt cx="5008727" cy="1538218"/>
            </a:xfrm>
          </p:grpSpPr>
          <p:sp>
            <p:nvSpPr>
              <p:cNvPr id="21" name="Прямоугольник 20"/>
              <p:cNvSpPr/>
              <p:nvPr/>
            </p:nvSpPr>
            <p:spPr>
              <a:xfrm>
                <a:off x="5410200" y="4426710"/>
                <a:ext cx="2985448" cy="6096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700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— групова диференціація </a:t>
                </a:r>
                <a:endParaRPr lang="uk-UA" sz="1700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endParaRPr>
              </a:p>
              <a:p>
                <a:pPr algn="ctr"/>
                <a:r>
                  <a:rPr lang="uk-UA" sz="1700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— </a:t>
                </a:r>
                <a:r>
                  <a:rPr lang="uk-UA" sz="1700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соціометрія</a:t>
                </a:r>
              </a:p>
            </p:txBody>
          </p:sp>
          <p:grpSp>
            <p:nvGrpSpPr>
              <p:cNvPr id="22" name="Группа 21"/>
              <p:cNvGrpSpPr/>
              <p:nvPr/>
            </p:nvGrpSpPr>
            <p:grpSpPr>
              <a:xfrm>
                <a:off x="3386921" y="3498092"/>
                <a:ext cx="3139553" cy="928618"/>
                <a:chOff x="3386921" y="3498092"/>
                <a:chExt cx="3139553" cy="928618"/>
              </a:xfrm>
            </p:grpSpPr>
            <p:sp>
              <p:nvSpPr>
                <p:cNvPr id="23" name="Прямоугольник 22"/>
                <p:cNvSpPr/>
                <p:nvPr/>
              </p:nvSpPr>
              <p:spPr>
                <a:xfrm>
                  <a:off x="3386921" y="3498092"/>
                  <a:ext cx="3139553" cy="769393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1700" i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Schoolbook" pitchFamily="18" charset="0"/>
                    </a:rPr>
                    <a:t>Опитування: </a:t>
                  </a:r>
                  <a:endParaRPr lang="uk-UA" sz="1700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endParaRPr>
                </a:p>
                <a:p>
                  <a:pPr algn="ctr"/>
                  <a:r>
                    <a:rPr lang="uk-UA" sz="1700" i="1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Schoolbook" pitchFamily="18" charset="0"/>
                    </a:rPr>
                    <a:t>— </a:t>
                  </a:r>
                  <a:r>
                    <a:rPr lang="uk-UA" sz="1700" i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Schoolbook" pitchFamily="18" charset="0"/>
                    </a:rPr>
                    <a:t>педагогічне тестування </a:t>
                  </a:r>
                  <a:endParaRPr lang="uk-UA" sz="1700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endParaRPr>
                </a:p>
                <a:p>
                  <a:pPr algn="ctr"/>
                  <a:r>
                    <a:rPr lang="uk-UA" sz="1700" i="1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Schoolbook" pitchFamily="18" charset="0"/>
                    </a:rPr>
                    <a:t>— </a:t>
                  </a:r>
                  <a:r>
                    <a:rPr lang="uk-UA" sz="1700" i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Schoolbook" pitchFamily="18" charset="0"/>
                    </a:rPr>
                    <a:t>анкетування</a:t>
                  </a:r>
                </a:p>
              </p:txBody>
            </p:sp>
            <p:sp>
              <p:nvSpPr>
                <p:cNvPr id="24" name="Стрелка вниз 23"/>
                <p:cNvSpPr/>
                <p:nvPr/>
              </p:nvSpPr>
              <p:spPr>
                <a:xfrm>
                  <a:off x="6172200" y="4267485"/>
                  <a:ext cx="228600" cy="159225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uk-U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4659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Структура </a:t>
            </a:r>
            <a:r>
              <a:rPr lang="ru-RU" sz="4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навчально-пізнавального</a:t>
            </a:r>
            <a:r>
              <a:rPr lang="ru-RU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</a:t>
            </a:r>
            <a:r>
              <a:rPr lang="ru-RU" sz="4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процесу</a:t>
            </a:r>
            <a:r>
              <a:rPr lang="uk-UA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/>
            </a:r>
            <a:br>
              <a:rPr lang="uk-UA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47687" y="2038591"/>
            <a:ext cx="7191847" cy="2649835"/>
            <a:chOff x="1066800" y="2015252"/>
            <a:chExt cx="7191847" cy="264983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405400" y="2015252"/>
              <a:ext cx="8499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ідея</a:t>
              </a:r>
              <a:endPara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30591" y="2015252"/>
              <a:ext cx="21547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діяльність</a:t>
              </a:r>
              <a:r>
                <a:rPr lang="ru-RU" sz="28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337665" y="2015252"/>
              <a:ext cx="178766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продукт </a:t>
              </a:r>
              <a:endPara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449115" y="3274149"/>
              <a:ext cx="70884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дії</a:t>
              </a:r>
              <a:r>
                <a:rPr lang="ru-RU" sz="28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</a:t>
              </a:r>
              <a:endPara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363865" y="3274149"/>
              <a:ext cx="360066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операції</a:t>
              </a:r>
              <a:r>
                <a:rPr lang="ru-RU" sz="28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 (</a:t>
              </a:r>
              <a:r>
                <a:rPr lang="ru-RU" sz="2800" i="1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прийоми</a:t>
              </a:r>
              <a:r>
                <a:rPr lang="ru-RU" sz="28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rPr>
                <a:t>) </a:t>
              </a:r>
              <a:endParaRPr lang="uk-U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endParaRPr>
            </a:p>
          </p:txBody>
        </p:sp>
        <p:cxnSp>
          <p:nvCxnSpPr>
            <p:cNvPr id="10" name="Прямая со стрелкой 9"/>
            <p:cNvCxnSpPr>
              <a:stCxn id="5" idx="3"/>
              <a:endCxn id="6" idx="1"/>
            </p:cNvCxnSpPr>
            <p:nvPr/>
          </p:nvCxnSpPr>
          <p:spPr>
            <a:xfrm>
              <a:off x="2255313" y="2276862"/>
              <a:ext cx="10752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stCxn id="6" idx="3"/>
              <a:endCxn id="7" idx="1"/>
            </p:cNvCxnSpPr>
            <p:nvPr/>
          </p:nvCxnSpPr>
          <p:spPr>
            <a:xfrm>
              <a:off x="5485348" y="2276862"/>
              <a:ext cx="85231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>
              <a:stCxn id="6" idx="2"/>
              <a:endCxn id="8" idx="0"/>
            </p:cNvCxnSpPr>
            <p:nvPr/>
          </p:nvCxnSpPr>
          <p:spPr>
            <a:xfrm flipH="1">
              <a:off x="2803539" y="2538472"/>
              <a:ext cx="1604431" cy="7356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6" idx="2"/>
              <a:endCxn id="9" idx="0"/>
            </p:cNvCxnSpPr>
            <p:nvPr/>
          </p:nvCxnSpPr>
          <p:spPr>
            <a:xfrm>
              <a:off x="4407970" y="2538472"/>
              <a:ext cx="1756228" cy="7356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Группа 13"/>
            <p:cNvGrpSpPr/>
            <p:nvPr/>
          </p:nvGrpSpPr>
          <p:grpSpPr>
            <a:xfrm>
              <a:off x="1066800" y="4141865"/>
              <a:ext cx="7191847" cy="523222"/>
              <a:chOff x="1139302" y="4801383"/>
              <a:chExt cx="7191847" cy="523222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5901017" y="4801385"/>
                <a:ext cx="243013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 </a:t>
                </a:r>
                <a:r>
                  <a:rPr lang="ru-RU" sz="2800" i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технологія</a:t>
                </a:r>
                <a:r>
                  <a:rPr lang="ru-RU" sz="2800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 </a:t>
                </a:r>
                <a:endParaRPr lang="uk-UA" sz="2800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1139302" y="4801383"/>
                <a:ext cx="147027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i="1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теорія</a:t>
                </a:r>
                <a:r>
                  <a:rPr lang="ru-RU" sz="2800" i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 </a:t>
                </a:r>
                <a:endParaRPr lang="uk-UA" sz="2800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301172" y="4801384"/>
                <a:ext cx="204735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i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Schoolbook" pitchFamily="18" charset="0"/>
                  </a:rPr>
                  <a:t>методика </a:t>
                </a:r>
                <a:endParaRPr lang="uk-UA" sz="2800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itchFamily="18" charset="0"/>
                </a:endParaRPr>
              </a:p>
            </p:txBody>
          </p:sp>
          <p:cxnSp>
            <p:nvCxnSpPr>
              <p:cNvPr id="18" name="Прямая со стрелкой 17"/>
              <p:cNvCxnSpPr>
                <a:stCxn id="16" idx="3"/>
                <a:endCxn id="17" idx="1"/>
              </p:cNvCxnSpPr>
              <p:nvPr/>
            </p:nvCxnSpPr>
            <p:spPr>
              <a:xfrm>
                <a:off x="2609576" y="5062993"/>
                <a:ext cx="691596" cy="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>
                <a:stCxn id="17" idx="3"/>
                <a:endCxn id="15" idx="1"/>
              </p:cNvCxnSpPr>
              <p:nvPr/>
            </p:nvCxnSpPr>
            <p:spPr>
              <a:xfrm>
                <a:off x="5348527" y="5062994"/>
                <a:ext cx="552490" cy="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8469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uk-UA" sz="2700" i="1" dirty="0" smtClean="0">
                <a:solidFill>
                  <a:srgbClr val="FF0000"/>
                </a:solidFill>
                <a:latin typeface="Century Schoolbook" pitchFamily="18" charset="0"/>
              </a:rPr>
              <a:t>У процесі навчання слід розрізняти тісно пов’язані між собою складові: </a:t>
            </a:r>
            <a:r>
              <a:rPr lang="uk-UA" sz="4400" i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uk-UA" sz="4400" i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uk-UA" sz="2200" i="1" dirty="0" smtClean="0">
                <a:solidFill>
                  <a:srgbClr val="FF0000"/>
                </a:solidFill>
                <a:latin typeface="Century Schoolbook" pitchFamily="18" charset="0"/>
              </a:rPr>
              <a:t>1) зміст навчання; </a:t>
            </a:r>
            <a:br>
              <a:rPr lang="uk-UA" sz="2200" i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uk-UA" sz="2200" i="1" dirty="0" smtClean="0">
                <a:solidFill>
                  <a:srgbClr val="FF0000"/>
                </a:solidFill>
                <a:latin typeface="Century Schoolbook" pitchFamily="18" charset="0"/>
              </a:rPr>
              <a:t>2) викладання — діяльність учителя; </a:t>
            </a:r>
            <a:br>
              <a:rPr lang="uk-UA" sz="2200" i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uk-UA" sz="2200" i="1" dirty="0" smtClean="0">
                <a:solidFill>
                  <a:srgbClr val="FF0000"/>
                </a:solidFill>
                <a:latin typeface="Century Schoolbook" pitchFamily="18" charset="0"/>
              </a:rPr>
              <a:t>3) навчання — діяльність учня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888472"/>
          </a:xfrm>
        </p:spPr>
        <p:txBody>
          <a:bodyPr/>
          <a:lstStyle/>
          <a:p>
            <a:r>
              <a:rPr lang="uk-UA" b="1" i="1" dirty="0">
                <a:latin typeface="Century Schoolbook" pitchFamily="18" charset="0"/>
              </a:rPr>
              <a:t>Завдання методики як науки в тому, щоб досліджувати закономірні зв’язки між цими складовими процесу навчання і через виявлені при цьому закономірності розробляти вимоги до навчального предмета, процесу викладання й </a:t>
            </a:r>
            <a:r>
              <a:rPr lang="uk-UA" b="1" i="1" dirty="0" smtClean="0">
                <a:latin typeface="Century Schoolbook" pitchFamily="18" charset="0"/>
              </a:rPr>
              <a:t>навчання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910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Дякуємо за увагу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332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66</TotalTime>
  <Words>612</Words>
  <Application>Microsoft Office PowerPoint</Application>
  <PresentationFormat>Экран (4:3)</PresentationFormat>
  <Paragraphs>112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Методика викладання права як складова</vt:lpstr>
      <vt:lpstr>Презентация PowerPoint</vt:lpstr>
      <vt:lpstr>Місце методики в системі педагогічних наук </vt:lpstr>
      <vt:lpstr>Методика права — це наука про навчання праву та виховання в процесі вивчення юридичних дисциплін. Методика права як галузь педагогічної науки вивчає процес навчання юридичним дисциплінам</vt:lpstr>
      <vt:lpstr>Зв’язок методики викладання юридичних дисциплін з іншими науками </vt:lpstr>
      <vt:lpstr>Зміст методики викладання правовових дисциплін включає:  </vt:lpstr>
      <vt:lpstr>Структура предмета методики викладання правових вчень</vt:lpstr>
      <vt:lpstr>Класифікація методів наукового дослідження </vt:lpstr>
      <vt:lpstr>Презентация PowerPoint</vt:lpstr>
      <vt:lpstr>Презентация PowerPoint</vt:lpstr>
      <vt:lpstr>Презентация PowerPoint</vt:lpstr>
      <vt:lpstr>Структура навчально-пізнавального процесу </vt:lpstr>
      <vt:lpstr>У процесі навчання слід розрізняти тісно пов’язані між собою складові:  1) зміст навчання;  2) викладання — діяльність учителя;  3) навчання — діяльність учня</vt:lpstr>
      <vt:lpstr>Дякуємо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викладання права як складова педагогіки, її предмет, методи дослідження</dc:title>
  <dc:creator>Леший</dc:creator>
  <cp:lastModifiedBy>User</cp:lastModifiedBy>
  <cp:revision>10</cp:revision>
  <dcterms:created xsi:type="dcterms:W3CDTF">2018-12-16T19:46:28Z</dcterms:created>
  <dcterms:modified xsi:type="dcterms:W3CDTF">2019-10-28T19:39:54Z</dcterms:modified>
</cp:coreProperties>
</file>